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16"/>
  </p:notesMasterIdLst>
  <p:sldIdLst>
    <p:sldId id="262" r:id="rId2"/>
    <p:sldId id="306" r:id="rId3"/>
    <p:sldId id="312" r:id="rId4"/>
    <p:sldId id="313" r:id="rId5"/>
    <p:sldId id="307" r:id="rId6"/>
    <p:sldId id="308" r:id="rId7"/>
    <p:sldId id="309" r:id="rId8"/>
    <p:sldId id="310" r:id="rId9"/>
    <p:sldId id="314" r:id="rId10"/>
    <p:sldId id="315" r:id="rId11"/>
    <p:sldId id="316" r:id="rId12"/>
    <p:sldId id="317" r:id="rId13"/>
    <p:sldId id="318" r:id="rId14"/>
    <p:sldId id="30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5DA"/>
    <a:srgbClr val="B41800"/>
    <a:srgbClr val="6B72B7"/>
    <a:srgbClr val="F0F400"/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24"/>
    <p:restoredTop sz="94631"/>
  </p:normalViewPr>
  <p:slideViewPr>
    <p:cSldViewPr snapToGrid="0" snapToObjects="1">
      <p:cViewPr>
        <p:scale>
          <a:sx n="95" d="100"/>
          <a:sy n="95" d="100"/>
        </p:scale>
        <p:origin x="112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5/29/20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5/29/20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5/29/20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5/29/20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err="1" smtClean="0"/>
              <a:t>Elasticsearch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Reading docs - REST APIs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7052" y="4749110"/>
            <a:ext cx="118378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www.elastic.co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/guide/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en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/reference/current/query-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dsl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-match-all-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query.html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45658" y="2378191"/>
            <a:ext cx="2860078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GET /_search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{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   "</a:t>
            </a:r>
            <a:r>
              <a:rPr lang="mr-IN" dirty="0" err="1" smtClean="0">
                <a:solidFill>
                  <a:srgbClr val="000000"/>
                </a:solidFill>
                <a:latin typeface="Courier" charset="0"/>
              </a:rPr>
              <a:t>query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": {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       "</a:t>
            </a:r>
            <a:r>
              <a:rPr lang="mr-IN" dirty="0" err="1" smtClean="0">
                <a:solidFill>
                  <a:srgbClr val="000000"/>
                </a:solidFill>
                <a:latin typeface="Courier" charset="0"/>
              </a:rPr>
              <a:t>match_all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": {}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   }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1613647" y="1115267"/>
            <a:ext cx="82968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Match all </a:t>
            </a:r>
            <a:r>
              <a:rPr lang="en-US" sz="2400" b="1" dirty="0" smtClean="0"/>
              <a:t>query</a:t>
            </a:r>
          </a:p>
          <a:p>
            <a:endParaRPr lang="en-US" b="1" dirty="0"/>
          </a:p>
          <a:p>
            <a:r>
              <a:rPr lang="en-US" dirty="0"/>
              <a:t>The most simple query, which matches all documents, giving them all a _score of 1.0.</a:t>
            </a:r>
          </a:p>
        </p:txBody>
      </p:sp>
    </p:spTree>
    <p:extLst>
      <p:ext uri="{BB962C8B-B14F-4D97-AF65-F5344CB8AC3E}">
        <p14:creationId xmlns:p14="http://schemas.microsoft.com/office/powerpoint/2010/main" val="66621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Python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35423" y="1828800"/>
            <a:ext cx="111565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queryurl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http://pg4e_86f9:*@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es.py4e.com:9210/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prefx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testindex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/_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search?pretty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'</a:t>
            </a: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body=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json.dumps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 {"query": {"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match_all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": {}}} )</a:t>
            </a:r>
          </a:p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hdict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{'Content-type': 'application/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json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 charset=UTF-8'}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response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requests.post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queryurl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, headers=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hdict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, data=body)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text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response.text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status =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response.status_code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json.loads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(text)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76364" y="5339402"/>
            <a:ext cx="5698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https://www.pg4e.com/code/</a:t>
            </a:r>
            <a:r>
              <a:rPr lang="en-US" dirty="0" err="1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elastictool.py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6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Elasticsearch</a:t>
            </a:r>
            <a:r>
              <a:rPr lang="en-US" dirty="0" smtClean="0"/>
              <a:t> Library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6511" y="5302916"/>
            <a:ext cx="7077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elasticsearch-py.readthedocs.io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en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/master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www.pg4e.com/code/</a:t>
            </a:r>
            <a:r>
              <a:rPr lang="en-US" dirty="0" err="1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elastictweet.py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1410447"/>
            <a:ext cx="1095684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# pip3 install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import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secrets['host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']],port=secrets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['port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'],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url_prefix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=secrets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['prefix'],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http_auth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=(secrets['user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'],secrets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['pass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']),scheme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="http", 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res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es.search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(index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="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testindex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",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body={"query": {"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match_all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":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{}}})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print(res)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88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Elasticsearch</a:t>
            </a:r>
            <a:r>
              <a:rPr lang="en-US" dirty="0" smtClean="0"/>
              <a:t> gives us Google-like features</a:t>
            </a:r>
          </a:p>
          <a:p>
            <a:pPr lvl="1"/>
            <a:r>
              <a:rPr lang="en-US" dirty="0" smtClean="0"/>
              <a:t>Scalable ingest / data size / search performance</a:t>
            </a:r>
          </a:p>
          <a:p>
            <a:pPr lvl="1"/>
            <a:r>
              <a:rPr lang="en-US" dirty="0" smtClean="0"/>
              <a:t>Accessible through a "REST API"</a:t>
            </a:r>
          </a:p>
          <a:p>
            <a:r>
              <a:rPr lang="en-US" dirty="0" smtClean="0"/>
              <a:t>Can be used as a full-text "search engine"</a:t>
            </a:r>
          </a:p>
          <a:p>
            <a:r>
              <a:rPr lang="en-US" dirty="0" smtClean="0"/>
              <a:t>Can be used as a scalable NoSQL database</a:t>
            </a:r>
          </a:p>
        </p:txBody>
      </p:sp>
    </p:spTree>
    <p:extLst>
      <p:ext uri="{BB962C8B-B14F-4D97-AF65-F5344CB8AC3E}">
        <p14:creationId xmlns:p14="http://schemas.microsoft.com/office/powerpoint/2010/main" val="57289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</a:t>
            </a:r>
            <a:r>
              <a:rPr lang="en-US" sz="1400" dirty="0" smtClean="0">
                <a:solidFill>
                  <a:schemeClr val="bg1"/>
                </a:solidFill>
              </a:rPr>
              <a:t>R. Severance</a:t>
            </a:r>
            <a:r>
              <a:rPr lang="en-US" sz="1400" dirty="0">
                <a:solidFill>
                  <a:schemeClr val="bg1"/>
                </a:solidFill>
              </a:rPr>
              <a:t>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Emerged from a desire to make an "open source" search engine</a:t>
            </a:r>
          </a:p>
          <a:p>
            <a:pPr lvl="1"/>
            <a:r>
              <a:rPr lang="en-US" dirty="0" smtClean="0"/>
              <a:t>Scalable </a:t>
            </a:r>
            <a:r>
              <a:rPr lang="mr-IN" dirty="0" smtClean="0"/>
              <a:t>–</a:t>
            </a:r>
            <a:r>
              <a:rPr lang="en-US" dirty="0" smtClean="0"/>
              <a:t> firehose, data size, parallel search</a:t>
            </a:r>
          </a:p>
          <a:p>
            <a:pPr lvl="1"/>
            <a:r>
              <a:rPr lang="en-US" dirty="0" smtClean="0"/>
              <a:t>Inverted index </a:t>
            </a:r>
            <a:r>
              <a:rPr lang="mr-IN" dirty="0" smtClean="0"/>
              <a:t>–</a:t>
            </a:r>
            <a:r>
              <a:rPr lang="en-US" dirty="0" smtClean="0"/>
              <a:t> full text</a:t>
            </a:r>
          </a:p>
          <a:p>
            <a:pPr lvl="1"/>
            <a:r>
              <a:rPr lang="en-US" dirty="0" smtClean="0"/>
              <a:t>Ranking / relevance</a:t>
            </a:r>
          </a:p>
          <a:p>
            <a:pPr lvl="1"/>
            <a:r>
              <a:rPr lang="en-US" dirty="0" smtClean="0"/>
              <a:t>Recommendation engine</a:t>
            </a:r>
          </a:p>
          <a:p>
            <a:r>
              <a:rPr lang="en-US" dirty="0" smtClean="0"/>
              <a:t>Built on top of Apache Lucene</a:t>
            </a:r>
          </a:p>
          <a:p>
            <a:pPr lvl="1"/>
            <a:r>
              <a:rPr lang="en-US" dirty="0" smtClean="0"/>
              <a:t>A "Google" of your own</a:t>
            </a:r>
          </a:p>
          <a:p>
            <a:r>
              <a:rPr lang="en-US" dirty="0" smtClean="0"/>
              <a:t>Has evolved into NoSQL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6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License </a:t>
            </a:r>
            <a:r>
              <a:rPr lang="mr-IN" dirty="0" smtClean="0"/>
              <a:t>–</a:t>
            </a:r>
            <a:r>
              <a:rPr lang="en-US" dirty="0" smtClean="0"/>
              <a:t> Open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3930632"/>
          </a:xfrm>
        </p:spPr>
        <p:txBody>
          <a:bodyPr>
            <a:normAutofit/>
          </a:bodyPr>
          <a:lstStyle/>
          <a:p>
            <a:r>
              <a:rPr lang="en-US" dirty="0" smtClean="0"/>
              <a:t>The essential parts are free under an Apache license</a:t>
            </a:r>
          </a:p>
          <a:p>
            <a:r>
              <a:rPr lang="en-US" dirty="0" smtClean="0"/>
              <a:t>The Elastic" company supports open source and sells hosting / consulting / extras but you can use this without paying Elastic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80564" y="4535342"/>
            <a:ext cx="887954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https://</a:t>
            </a:r>
            <a:r>
              <a:rPr lang="en-US" sz="2400" dirty="0" err="1" smtClean="0"/>
              <a:t>github.com</a:t>
            </a:r>
            <a:r>
              <a:rPr lang="en-US" sz="2400" dirty="0" smtClean="0"/>
              <a:t>/elastic/</a:t>
            </a:r>
            <a:r>
              <a:rPr lang="en-US" sz="2400" dirty="0" err="1" smtClean="0"/>
              <a:t>elasticsearch</a:t>
            </a:r>
            <a:r>
              <a:rPr lang="en-US" sz="2400" dirty="0" smtClean="0"/>
              <a:t>/blob/master/</a:t>
            </a:r>
            <a:r>
              <a:rPr lang="en-US" sz="2400" dirty="0" err="1" smtClean="0"/>
              <a:t>LICENSE.txt</a:t>
            </a:r>
            <a:endParaRPr lang="en-US" sz="2400" dirty="0" smtClean="0"/>
          </a:p>
          <a:p>
            <a:r>
              <a:rPr lang="en-US" sz="2400" dirty="0"/>
              <a:t>https://</a:t>
            </a:r>
            <a:r>
              <a:rPr lang="en-US" sz="2400" dirty="0" err="1" smtClean="0"/>
              <a:t>www.elastic.co</a:t>
            </a:r>
            <a:r>
              <a:rPr lang="en-US" sz="2400" dirty="0" smtClean="0"/>
              <a:t>/products/</a:t>
            </a:r>
            <a:r>
              <a:rPr lang="en-US" sz="2400" dirty="0" err="1" smtClean="0"/>
              <a:t>elasticsearch</a:t>
            </a:r>
            <a:endParaRPr lang="en-US" sz="2400" dirty="0" smtClean="0"/>
          </a:p>
          <a:p>
            <a:r>
              <a:rPr lang="en-US" sz="2400" dirty="0"/>
              <a:t>https://</a:t>
            </a:r>
            <a:r>
              <a:rPr lang="en-US" sz="2400" dirty="0" err="1" smtClean="0"/>
              <a:t>en.wikipedia.org</a:t>
            </a:r>
            <a:r>
              <a:rPr lang="en-US" sz="2400" dirty="0" smtClean="0"/>
              <a:t>/wiki/Open-</a:t>
            </a:r>
            <a:r>
              <a:rPr lang="en-US" sz="2400" dirty="0" err="1" smtClean="0"/>
              <a:t>core_model</a:t>
            </a: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5536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Sakai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843985"/>
          </a:xfrm>
        </p:spPr>
        <p:txBody>
          <a:bodyPr/>
          <a:lstStyle/>
          <a:p>
            <a:r>
              <a:rPr lang="en-US" dirty="0" smtClean="0"/>
              <a:t>Open Source Learning Management 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376" y="235375"/>
            <a:ext cx="2870260" cy="76047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51340" y="2594451"/>
            <a:ext cx="856670" cy="36449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S</a:t>
            </a:r>
          </a:p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A</a:t>
            </a:r>
          </a:p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K</a:t>
            </a:r>
            <a:br>
              <a:rPr lang="en-US" sz="2400" dirty="0" smtClean="0">
                <a:latin typeface="Verdana" charset="0"/>
                <a:ea typeface="Verdana" charset="0"/>
                <a:cs typeface="Verdana" charset="0"/>
              </a:rPr>
            </a:br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A</a:t>
            </a:r>
            <a:br>
              <a:rPr lang="en-US" sz="2400" dirty="0" smtClean="0">
                <a:latin typeface="Verdana" charset="0"/>
                <a:ea typeface="Verdana" charset="0"/>
                <a:cs typeface="Verdana" charset="0"/>
              </a:rPr>
            </a:br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I</a:t>
            </a:r>
            <a:endParaRPr lang="en-US" sz="24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6" name="Can 5"/>
          <p:cNvSpPr/>
          <p:nvPr/>
        </p:nvSpPr>
        <p:spPr>
          <a:xfrm>
            <a:off x="6369420" y="2939213"/>
            <a:ext cx="1591241" cy="738307"/>
          </a:xfrm>
          <a:prstGeom prst="ca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RDBMS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371102" y="3300713"/>
            <a:ext cx="998318" cy="15307"/>
          </a:xfrm>
          <a:prstGeom prst="straightConnector1">
            <a:avLst/>
          </a:prstGeom>
          <a:ln w="571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3627470" y="2971166"/>
            <a:ext cx="1743632" cy="67440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3" rtlCol="0" anchor="ctr"/>
          <a:lstStyle/>
          <a:p>
            <a:pPr algn="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  SQL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627470" y="3953655"/>
            <a:ext cx="4413873" cy="752484"/>
            <a:chOff x="3640917" y="3703500"/>
            <a:chExt cx="4413873" cy="752484"/>
          </a:xfrm>
        </p:grpSpPr>
        <p:sp>
          <p:nvSpPr>
            <p:cNvPr id="10" name="Can 9"/>
            <p:cNvSpPr/>
            <p:nvPr/>
          </p:nvSpPr>
          <p:spPr>
            <a:xfrm>
              <a:off x="6382867" y="3703500"/>
              <a:ext cx="1671923" cy="752484"/>
            </a:xfrm>
            <a:prstGeom prst="ca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File Storage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640917" y="3742542"/>
              <a:ext cx="1743632" cy="674401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open()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H="1">
              <a:off x="5384549" y="4079742"/>
              <a:ext cx="998318" cy="1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3627470" y="4982274"/>
            <a:ext cx="4413873" cy="752484"/>
            <a:chOff x="3640917" y="4834356"/>
            <a:chExt cx="4413873" cy="752484"/>
          </a:xfrm>
        </p:grpSpPr>
        <p:sp>
          <p:nvSpPr>
            <p:cNvPr id="21" name="Can 20"/>
            <p:cNvSpPr/>
            <p:nvPr/>
          </p:nvSpPr>
          <p:spPr>
            <a:xfrm>
              <a:off x="6382867" y="4834356"/>
              <a:ext cx="1671923" cy="752484"/>
            </a:xfrm>
            <a:prstGeom prst="can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Elastic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640917" y="4873398"/>
              <a:ext cx="1743632" cy="674401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REST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23" name="Straight Arrow Connector 22"/>
            <p:cNvCxnSpPr>
              <a:stCxn id="21" idx="2"/>
            </p:cNvCxnSpPr>
            <p:nvPr/>
          </p:nvCxnSpPr>
          <p:spPr>
            <a:xfrm flipH="1">
              <a:off x="5384550" y="5210598"/>
              <a:ext cx="998317" cy="1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Arrow Connector 28"/>
          <p:cNvCxnSpPr>
            <a:stCxn id="10" idx="3"/>
            <a:endCxn id="21" idx="1"/>
          </p:cNvCxnSpPr>
          <p:nvPr/>
        </p:nvCxnSpPr>
        <p:spPr>
          <a:xfrm>
            <a:off x="7205382" y="4706139"/>
            <a:ext cx="0" cy="27613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6" idx="4"/>
            <a:endCxn id="21" idx="4"/>
          </p:cNvCxnSpPr>
          <p:nvPr/>
        </p:nvCxnSpPr>
        <p:spPr>
          <a:xfrm>
            <a:off x="7960661" y="3308367"/>
            <a:ext cx="80682" cy="2050149"/>
          </a:xfrm>
          <a:prstGeom prst="bentConnector3">
            <a:avLst>
              <a:gd name="adj1" fmla="val 383335"/>
            </a:avLst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17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ELK 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8568"/>
            <a:ext cx="10515600" cy="2720397"/>
          </a:xfrm>
        </p:spPr>
        <p:txBody>
          <a:bodyPr/>
          <a:lstStyle/>
          <a:p>
            <a:r>
              <a:rPr lang="en-US" smtClean="0"/>
              <a:t>Elasticsearch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distributed NoSQL database</a:t>
            </a:r>
          </a:p>
          <a:p>
            <a:r>
              <a:rPr lang="en-US" dirty="0" err="1" smtClean="0"/>
              <a:t>Logstash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ingests streams of activity data</a:t>
            </a:r>
          </a:p>
          <a:p>
            <a:r>
              <a:rPr lang="en-US" dirty="0" err="1" smtClean="0"/>
              <a:t>Kibana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Visualization /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Dashboards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5606988"/>
            <a:ext cx="67280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www.elastic.co</a:t>
            </a:r>
            <a:r>
              <a:rPr lang="en-US" dirty="0"/>
              <a:t>/guide/</a:t>
            </a:r>
            <a:r>
              <a:rPr lang="en-US" dirty="0" err="1"/>
              <a:t>en</a:t>
            </a:r>
            <a:r>
              <a:rPr lang="en-US" dirty="0"/>
              <a:t>/</a:t>
            </a:r>
            <a:r>
              <a:rPr lang="en-US" dirty="0" err="1"/>
              <a:t>kibana</a:t>
            </a:r>
            <a:r>
              <a:rPr lang="en-US" dirty="0"/>
              <a:t>/current/</a:t>
            </a:r>
            <a:r>
              <a:rPr lang="en-US" dirty="0" err="1"/>
              <a:t>dashboard.html</a:t>
            </a:r>
            <a:endParaRPr lang="en-US" dirty="0"/>
          </a:p>
        </p:txBody>
      </p:sp>
      <p:pic>
        <p:nvPicPr>
          <p:cNvPr id="1026" name="Picture 2" descr="xample dashboa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911" y="2626912"/>
            <a:ext cx="4671797" cy="288752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05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402175" y="1397085"/>
            <a:ext cx="5593977" cy="437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an 96"/>
          <p:cNvSpPr/>
          <p:nvPr/>
        </p:nvSpPr>
        <p:spPr>
          <a:xfrm>
            <a:off x="5656926" y="1962589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8" name="Can 97"/>
          <p:cNvSpPr/>
          <p:nvPr/>
        </p:nvSpPr>
        <p:spPr>
          <a:xfrm>
            <a:off x="7754512" y="1855154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9" name="Can 98"/>
          <p:cNvSpPr/>
          <p:nvPr/>
        </p:nvSpPr>
        <p:spPr>
          <a:xfrm>
            <a:off x="8411331" y="3208535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0" name="Can 99"/>
          <p:cNvSpPr/>
          <p:nvPr/>
        </p:nvSpPr>
        <p:spPr>
          <a:xfrm>
            <a:off x="7503809" y="4561916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1" name="Can 100"/>
          <p:cNvSpPr/>
          <p:nvPr/>
        </p:nvSpPr>
        <p:spPr>
          <a:xfrm>
            <a:off x="5282726" y="4297170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2" name="Can 101"/>
          <p:cNvSpPr/>
          <p:nvPr/>
        </p:nvSpPr>
        <p:spPr>
          <a:xfrm>
            <a:off x="4632283" y="3095608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04" name="Straight Arrow Connector 103"/>
          <p:cNvCxnSpPr>
            <a:endCxn id="102" idx="1"/>
          </p:cNvCxnSpPr>
          <p:nvPr/>
        </p:nvCxnSpPr>
        <p:spPr>
          <a:xfrm flipH="1">
            <a:off x="5289102" y="2608728"/>
            <a:ext cx="853676" cy="48688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1" idx="1"/>
          </p:cNvCxnSpPr>
          <p:nvPr/>
        </p:nvCxnSpPr>
        <p:spPr>
          <a:xfrm flipH="1">
            <a:off x="5939545" y="2608728"/>
            <a:ext cx="380576" cy="16884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6320121" y="2608728"/>
            <a:ext cx="1815353" cy="1953188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endCxn id="98" idx="2"/>
          </p:cNvCxnSpPr>
          <p:nvPr/>
        </p:nvCxnSpPr>
        <p:spPr>
          <a:xfrm flipV="1">
            <a:off x="6970564" y="2165268"/>
            <a:ext cx="783948" cy="8797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97" idx="4"/>
            <a:endCxn id="99" idx="2"/>
          </p:cNvCxnSpPr>
          <p:nvPr/>
        </p:nvCxnSpPr>
        <p:spPr>
          <a:xfrm>
            <a:off x="6970564" y="2272703"/>
            <a:ext cx="1440767" cy="12459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98" idx="3"/>
            <a:endCxn id="99" idx="1"/>
          </p:cNvCxnSpPr>
          <p:nvPr/>
        </p:nvCxnSpPr>
        <p:spPr>
          <a:xfrm>
            <a:off x="8411331" y="2475381"/>
            <a:ext cx="656819" cy="733154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98" idx="3"/>
          </p:cNvCxnSpPr>
          <p:nvPr/>
        </p:nvCxnSpPr>
        <p:spPr>
          <a:xfrm flipH="1">
            <a:off x="8135474" y="2475381"/>
            <a:ext cx="275857" cy="20865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98" idx="3"/>
            <a:endCxn id="101" idx="1"/>
          </p:cNvCxnSpPr>
          <p:nvPr/>
        </p:nvCxnSpPr>
        <p:spPr>
          <a:xfrm flipH="1">
            <a:off x="5939545" y="2475381"/>
            <a:ext cx="2471786" cy="182178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8" idx="3"/>
            <a:endCxn id="102" idx="4"/>
          </p:cNvCxnSpPr>
          <p:nvPr/>
        </p:nvCxnSpPr>
        <p:spPr>
          <a:xfrm flipH="1">
            <a:off x="5945921" y="2475381"/>
            <a:ext cx="2465410" cy="930341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100" idx="2"/>
            <a:endCxn id="101" idx="4"/>
          </p:cNvCxnSpPr>
          <p:nvPr/>
        </p:nvCxnSpPr>
        <p:spPr>
          <a:xfrm flipH="1" flipV="1">
            <a:off x="6596364" y="4607284"/>
            <a:ext cx="907445" cy="2647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101" idx="1"/>
            <a:endCxn id="102" idx="3"/>
          </p:cNvCxnSpPr>
          <p:nvPr/>
        </p:nvCxnSpPr>
        <p:spPr>
          <a:xfrm flipH="1" flipV="1">
            <a:off x="5289102" y="3715835"/>
            <a:ext cx="650443" cy="5813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101" idx="4"/>
            <a:endCxn id="99" idx="2"/>
          </p:cNvCxnSpPr>
          <p:nvPr/>
        </p:nvCxnSpPr>
        <p:spPr>
          <a:xfrm flipV="1">
            <a:off x="6596364" y="3518649"/>
            <a:ext cx="1814967" cy="10886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endCxn id="99" idx="3"/>
          </p:cNvCxnSpPr>
          <p:nvPr/>
        </p:nvCxnSpPr>
        <p:spPr>
          <a:xfrm flipV="1">
            <a:off x="8135474" y="3828762"/>
            <a:ext cx="932676" cy="6905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02" idx="4"/>
          </p:cNvCxnSpPr>
          <p:nvPr/>
        </p:nvCxnSpPr>
        <p:spPr>
          <a:xfrm>
            <a:off x="5945921" y="3405722"/>
            <a:ext cx="1539110" cy="142094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>
            <a:endCxn id="99" idx="2"/>
          </p:cNvCxnSpPr>
          <p:nvPr/>
        </p:nvCxnSpPr>
        <p:spPr>
          <a:xfrm>
            <a:off x="5952297" y="3405722"/>
            <a:ext cx="2459034" cy="11292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ight Arrow 153"/>
          <p:cNvSpPr/>
          <p:nvPr/>
        </p:nvSpPr>
        <p:spPr>
          <a:xfrm>
            <a:off x="1739094" y="1949092"/>
            <a:ext cx="2622006" cy="968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55" name="Left-Right Arrow 154"/>
          <p:cNvSpPr/>
          <p:nvPr/>
        </p:nvSpPr>
        <p:spPr>
          <a:xfrm>
            <a:off x="1707703" y="4174033"/>
            <a:ext cx="2667501" cy="9979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156" name="Title 15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1946840" y="3333982"/>
            <a:ext cx="193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REST Web Services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1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402175" y="1397085"/>
            <a:ext cx="5593977" cy="437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an 96"/>
          <p:cNvSpPr/>
          <p:nvPr/>
        </p:nvSpPr>
        <p:spPr>
          <a:xfrm>
            <a:off x="5656926" y="1962589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8" name="Can 97"/>
          <p:cNvSpPr/>
          <p:nvPr/>
        </p:nvSpPr>
        <p:spPr>
          <a:xfrm>
            <a:off x="7754512" y="1855154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9" name="Can 98"/>
          <p:cNvSpPr/>
          <p:nvPr/>
        </p:nvSpPr>
        <p:spPr>
          <a:xfrm>
            <a:off x="8411331" y="3208535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0" name="Can 99"/>
          <p:cNvSpPr/>
          <p:nvPr/>
        </p:nvSpPr>
        <p:spPr>
          <a:xfrm>
            <a:off x="7503809" y="4561916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1" name="Can 100"/>
          <p:cNvSpPr/>
          <p:nvPr/>
        </p:nvSpPr>
        <p:spPr>
          <a:xfrm>
            <a:off x="5282726" y="4297170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2" name="Can 101"/>
          <p:cNvSpPr/>
          <p:nvPr/>
        </p:nvSpPr>
        <p:spPr>
          <a:xfrm>
            <a:off x="4632283" y="3095608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04" name="Straight Arrow Connector 103"/>
          <p:cNvCxnSpPr>
            <a:endCxn id="102" idx="1"/>
          </p:cNvCxnSpPr>
          <p:nvPr/>
        </p:nvCxnSpPr>
        <p:spPr>
          <a:xfrm flipH="1">
            <a:off x="5289102" y="2608728"/>
            <a:ext cx="853676" cy="48688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1" idx="1"/>
          </p:cNvCxnSpPr>
          <p:nvPr/>
        </p:nvCxnSpPr>
        <p:spPr>
          <a:xfrm flipH="1">
            <a:off x="5939545" y="2608728"/>
            <a:ext cx="380576" cy="16884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6320121" y="2608728"/>
            <a:ext cx="1815353" cy="1953188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endCxn id="98" idx="2"/>
          </p:cNvCxnSpPr>
          <p:nvPr/>
        </p:nvCxnSpPr>
        <p:spPr>
          <a:xfrm flipV="1">
            <a:off x="6970564" y="2165268"/>
            <a:ext cx="783948" cy="8797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97" idx="4"/>
            <a:endCxn id="99" idx="2"/>
          </p:cNvCxnSpPr>
          <p:nvPr/>
        </p:nvCxnSpPr>
        <p:spPr>
          <a:xfrm>
            <a:off x="6970564" y="2272703"/>
            <a:ext cx="1440767" cy="12459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98" idx="3"/>
            <a:endCxn id="99" idx="1"/>
          </p:cNvCxnSpPr>
          <p:nvPr/>
        </p:nvCxnSpPr>
        <p:spPr>
          <a:xfrm>
            <a:off x="8411331" y="2475381"/>
            <a:ext cx="656819" cy="733154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98" idx="3"/>
          </p:cNvCxnSpPr>
          <p:nvPr/>
        </p:nvCxnSpPr>
        <p:spPr>
          <a:xfrm flipH="1">
            <a:off x="8135474" y="2475381"/>
            <a:ext cx="275857" cy="20865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98" idx="3"/>
            <a:endCxn id="101" idx="1"/>
          </p:cNvCxnSpPr>
          <p:nvPr/>
        </p:nvCxnSpPr>
        <p:spPr>
          <a:xfrm flipH="1">
            <a:off x="5939545" y="2475381"/>
            <a:ext cx="2471786" cy="182178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8" idx="3"/>
            <a:endCxn id="102" idx="4"/>
          </p:cNvCxnSpPr>
          <p:nvPr/>
        </p:nvCxnSpPr>
        <p:spPr>
          <a:xfrm flipH="1">
            <a:off x="5945921" y="2475381"/>
            <a:ext cx="2465410" cy="930341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100" idx="2"/>
            <a:endCxn id="101" idx="4"/>
          </p:cNvCxnSpPr>
          <p:nvPr/>
        </p:nvCxnSpPr>
        <p:spPr>
          <a:xfrm flipH="1" flipV="1">
            <a:off x="6596364" y="4607284"/>
            <a:ext cx="907445" cy="2647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101" idx="1"/>
            <a:endCxn id="102" idx="3"/>
          </p:cNvCxnSpPr>
          <p:nvPr/>
        </p:nvCxnSpPr>
        <p:spPr>
          <a:xfrm flipH="1" flipV="1">
            <a:off x="5289102" y="3715835"/>
            <a:ext cx="650443" cy="5813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101" idx="4"/>
            <a:endCxn id="99" idx="2"/>
          </p:cNvCxnSpPr>
          <p:nvPr/>
        </p:nvCxnSpPr>
        <p:spPr>
          <a:xfrm flipV="1">
            <a:off x="6596364" y="3518649"/>
            <a:ext cx="1814967" cy="10886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endCxn id="99" idx="3"/>
          </p:cNvCxnSpPr>
          <p:nvPr/>
        </p:nvCxnSpPr>
        <p:spPr>
          <a:xfrm flipV="1">
            <a:off x="8135474" y="3828762"/>
            <a:ext cx="932676" cy="6905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02" idx="4"/>
          </p:cNvCxnSpPr>
          <p:nvPr/>
        </p:nvCxnSpPr>
        <p:spPr>
          <a:xfrm>
            <a:off x="5945921" y="3405722"/>
            <a:ext cx="1539110" cy="142094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>
            <a:endCxn id="99" idx="2"/>
          </p:cNvCxnSpPr>
          <p:nvPr/>
        </p:nvCxnSpPr>
        <p:spPr>
          <a:xfrm>
            <a:off x="5952297" y="3405722"/>
            <a:ext cx="2459034" cy="11292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ight Arrow 153"/>
          <p:cNvSpPr/>
          <p:nvPr/>
        </p:nvSpPr>
        <p:spPr>
          <a:xfrm>
            <a:off x="1739094" y="1949092"/>
            <a:ext cx="2622006" cy="968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JSON DATA</a:t>
            </a:r>
            <a:endParaRPr lang="en-US" dirty="0"/>
          </a:p>
        </p:txBody>
      </p:sp>
      <p:sp>
        <p:nvSpPr>
          <p:cNvPr id="155" name="Left-Right Arrow 154"/>
          <p:cNvSpPr/>
          <p:nvPr/>
        </p:nvSpPr>
        <p:spPr>
          <a:xfrm>
            <a:off x="1707703" y="4174033"/>
            <a:ext cx="2667501" cy="9979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156" name="Title 15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Architecture </a:t>
            </a:r>
            <a:r>
              <a:rPr lang="mr-IN" dirty="0" smtClean="0"/>
              <a:t>–</a:t>
            </a:r>
            <a:r>
              <a:rPr lang="en-US" dirty="0" smtClean="0"/>
              <a:t> Eventual Consistency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1946840" y="3333982"/>
            <a:ext cx="193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REST Web Services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21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Storage URLs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668580"/>
            <a:ext cx="105200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http://pg4e_86f9be92a2:*****@</a:t>
            </a:r>
            <a:r>
              <a:rPr lang="en-US" u="sng" dirty="0" smtClean="0">
                <a:solidFill>
                  <a:srgbClr val="000000"/>
                </a:solidFill>
                <a:latin typeface="Menlo" charset="0"/>
              </a:rPr>
              <a:t>es.py4e.com</a:t>
            </a:r>
            <a:r>
              <a:rPr lang="en-US" dirty="0" smtClean="0">
                <a:solidFill>
                  <a:srgbClr val="000000"/>
                </a:solidFill>
                <a:latin typeface="Menlo" charset="0"/>
              </a:rPr>
              <a:t>:9210/pg4e_86f9be92a2/_search</a:t>
            </a:r>
            <a:endParaRPr lang="en-US" dirty="0">
              <a:solidFill>
                <a:srgbClr val="000000"/>
              </a:solidFill>
              <a:latin typeface="Menlo" charset="0"/>
            </a:endParaRPr>
          </a:p>
        </p:txBody>
      </p:sp>
      <p:sp>
        <p:nvSpPr>
          <p:cNvPr id="5" name="Left Brace 4"/>
          <p:cNvSpPr/>
          <p:nvPr/>
        </p:nvSpPr>
        <p:spPr>
          <a:xfrm rot="16200000" flipV="1">
            <a:off x="8140947" y="1169299"/>
            <a:ext cx="320756" cy="1966590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>
          <a:xfrm rot="16200000" flipV="1">
            <a:off x="9867049" y="1677870"/>
            <a:ext cx="275061" cy="995144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07557" y="2388297"/>
            <a:ext cx="980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Index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9284621" y="2400914"/>
            <a:ext cx="16554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Operation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699830" y="3000442"/>
            <a:ext cx="8202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host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6061234" y="3112782"/>
            <a:ext cx="8082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port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2289081" y="2649907"/>
            <a:ext cx="1342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account</a:t>
            </a:r>
            <a:endParaRPr lang="en-US" sz="2800" dirty="0"/>
          </a:p>
        </p:txBody>
      </p:sp>
      <p:cxnSp>
        <p:nvCxnSpPr>
          <p:cNvPr id="13" name="Straight Arrow Connector 12"/>
          <p:cNvCxnSpPr>
            <a:stCxn id="11" idx="0"/>
          </p:cNvCxnSpPr>
          <p:nvPr/>
        </p:nvCxnSpPr>
        <p:spPr>
          <a:xfrm flipH="1" flipV="1">
            <a:off x="2858628" y="2022883"/>
            <a:ext cx="101631" cy="6270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222138" y="2022882"/>
            <a:ext cx="327315" cy="9775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0"/>
          </p:cNvCxnSpPr>
          <p:nvPr/>
        </p:nvCxnSpPr>
        <p:spPr>
          <a:xfrm flipV="1">
            <a:off x="6465352" y="1981333"/>
            <a:ext cx="403952" cy="11314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08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</a:t>
            </a:r>
            <a:r>
              <a:rPr lang="en-US" dirty="0" err="1" smtClean="0"/>
              <a:t>Elasticsearch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70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10274</TotalTime>
  <Words>442</Words>
  <Application>Microsoft Macintosh PowerPoint</Application>
  <PresentationFormat>Widescreen</PresentationFormat>
  <Paragraphs>110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Arial Black</vt:lpstr>
      <vt:lpstr>Calibri</vt:lpstr>
      <vt:lpstr>Courier</vt:lpstr>
      <vt:lpstr>Mangal</vt:lpstr>
      <vt:lpstr>Menlo</vt:lpstr>
      <vt:lpstr>Verdana</vt:lpstr>
      <vt:lpstr>Verdana Regular</vt:lpstr>
      <vt:lpstr>verdana-degrees1</vt:lpstr>
      <vt:lpstr>Elasticsearch  Charles Severance </vt:lpstr>
      <vt:lpstr>History</vt:lpstr>
      <vt:lpstr>License – Open Core</vt:lpstr>
      <vt:lpstr>Application: Sakai</vt:lpstr>
      <vt:lpstr>Application: ELK Stack</vt:lpstr>
      <vt:lpstr>Architecture</vt:lpstr>
      <vt:lpstr>Architecture – Eventual Consistency</vt:lpstr>
      <vt:lpstr>Document Storage URLs</vt:lpstr>
      <vt:lpstr>Programming Elasticsearch</vt:lpstr>
      <vt:lpstr>Reading docs - REST APIs</vt:lpstr>
      <vt:lpstr>In Python…</vt:lpstr>
      <vt:lpstr>Python Elasticsearch Library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283</cp:revision>
  <dcterms:created xsi:type="dcterms:W3CDTF">2019-03-20T19:59:17Z</dcterms:created>
  <dcterms:modified xsi:type="dcterms:W3CDTF">2020-05-29T12:37:42Z</dcterms:modified>
</cp:coreProperties>
</file>

<file path=docProps/thumbnail.jpeg>
</file>